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83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84" r:id="rId13"/>
    <p:sldId id="295" r:id="rId14"/>
    <p:sldId id="300" r:id="rId15"/>
    <p:sldId id="299" r:id="rId16"/>
    <p:sldId id="301" r:id="rId17"/>
    <p:sldId id="302" r:id="rId18"/>
    <p:sldId id="303" r:id="rId19"/>
    <p:sldId id="296" r:id="rId20"/>
    <p:sldId id="297" r:id="rId21"/>
    <p:sldId id="281" r:id="rId22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/>
    <p:restoredTop sz="94728"/>
  </p:normalViewPr>
  <p:slideViewPr>
    <p:cSldViewPr showGuides="1">
      <p:cViewPr>
        <p:scale>
          <a:sx n="78" d="100"/>
          <a:sy n="78" d="100"/>
        </p:scale>
        <p:origin x="-1140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4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532" name="Rectangle 4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Click to edit Master text styles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Second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Third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Fourth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Fifth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GB" sz="1200" dirty="0">
                <a:latin typeface="Times New Roman" panose="02020603050405020304" pitchFamily="18" charset="0"/>
              </a:rPr>
            </a:fld>
            <a:endParaRPr lang="en-GB" sz="12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GB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GB" altLang="en-US" dirty="0"/>
              <a:t>Click to edit Master text styles</a:t>
            </a:r>
            <a:endParaRPr lang="en-GB" altLang="en-US" dirty="0"/>
          </a:p>
          <a:p>
            <a:pPr lvl="1"/>
            <a:r>
              <a:rPr lang="en-GB" altLang="en-US" dirty="0"/>
              <a:t>Second level</a:t>
            </a:r>
            <a:endParaRPr lang="en-GB" altLang="en-US" dirty="0"/>
          </a:p>
          <a:p>
            <a:pPr lvl="2"/>
            <a:r>
              <a:rPr lang="en-GB" altLang="en-US" dirty="0"/>
              <a:t>Third level</a:t>
            </a:r>
            <a:endParaRPr lang="en-GB" altLang="en-US" dirty="0"/>
          </a:p>
          <a:p>
            <a:pPr lvl="3"/>
            <a:r>
              <a:rPr lang="en-GB" altLang="en-US" dirty="0"/>
              <a:t>Fourth level</a:t>
            </a:r>
            <a:endParaRPr lang="en-GB" altLang="en-US" dirty="0"/>
          </a:p>
          <a:p>
            <a:pPr lvl="4"/>
            <a:r>
              <a:rPr lang="en-GB" altLang="en-US" dirty="0"/>
              <a:t>Fifth level</a:t>
            </a:r>
            <a:endParaRPr lang="en-GB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jpeg"/><Relationship Id="rId8" Type="http://schemas.openxmlformats.org/officeDocument/2006/relationships/image" Target="../media/image6.jpeg"/><Relationship Id="rId7" Type="http://schemas.openxmlformats.org/officeDocument/2006/relationships/image" Target="../media/image5.jpeg"/><Relationship Id="rId6" Type="http://schemas.openxmlformats.org/officeDocument/2006/relationships/image" Target="../media/image4.jpeg"/><Relationship Id="rId5" Type="http://schemas.openxmlformats.org/officeDocument/2006/relationships/image" Target="../media/image10.jpeg"/><Relationship Id="rId4" Type="http://schemas.openxmlformats.org/officeDocument/2006/relationships/image" Target="../media/image2.jpeg"/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jpeg"/><Relationship Id="rId8" Type="http://schemas.openxmlformats.org/officeDocument/2006/relationships/image" Target="../media/image6.jpeg"/><Relationship Id="rId7" Type="http://schemas.openxmlformats.org/officeDocument/2006/relationships/image" Target="../media/image5.jpeg"/><Relationship Id="rId6" Type="http://schemas.openxmlformats.org/officeDocument/2006/relationships/image" Target="../media/image4.jpeg"/><Relationship Id="rId5" Type="http://schemas.openxmlformats.org/officeDocument/2006/relationships/image" Target="../media/image10.jpeg"/><Relationship Id="rId4" Type="http://schemas.openxmlformats.org/officeDocument/2006/relationships/image" Target="../media/image2.jpeg"/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9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58372" name="Picture 4" descr="alan_suga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7000" y="2057400"/>
            <a:ext cx="3967163" cy="42116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8373" name="Text Box 5"/>
          <p:cNvSpPr txBox="1"/>
          <p:nvPr/>
        </p:nvSpPr>
        <p:spPr>
          <a:xfrm>
            <a:off x="6711950" y="5824538"/>
            <a:ext cx="20621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Sir Alan Sugar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9875" name="Picture 3" descr="JenniferLopez60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800" y="2057400"/>
            <a:ext cx="32004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9876" name="Text Box 4"/>
          <p:cNvSpPr txBox="1"/>
          <p:nvPr/>
        </p:nvSpPr>
        <p:spPr>
          <a:xfrm>
            <a:off x="6424613" y="6040438"/>
            <a:ext cx="22066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Jennifer Lopez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0450" name="Group 34"/>
          <p:cNvGrpSpPr/>
          <p:nvPr/>
        </p:nvGrpSpPr>
        <p:grpSpPr>
          <a:xfrm>
            <a:off x="228600" y="1828800"/>
            <a:ext cx="2273300" cy="1447800"/>
            <a:chOff x="144" y="1152"/>
            <a:chExt cx="1432" cy="912"/>
          </a:xfrm>
        </p:grpSpPr>
        <p:pic>
          <p:nvPicPr>
            <p:cNvPr id="12319" name="Picture 3" descr="alan_sugar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4" y="1152"/>
              <a:ext cx="859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20" name="Text Box 4"/>
            <p:cNvSpPr txBox="1"/>
            <p:nvPr/>
          </p:nvSpPr>
          <p:spPr>
            <a:xfrm>
              <a:off x="1056" y="1440"/>
              <a:ext cx="5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£730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2" name="Group 36"/>
          <p:cNvGrpSpPr/>
          <p:nvPr/>
        </p:nvGrpSpPr>
        <p:grpSpPr>
          <a:xfrm>
            <a:off x="2916238" y="4941888"/>
            <a:ext cx="1960562" cy="1447800"/>
            <a:chOff x="144" y="3120"/>
            <a:chExt cx="1235" cy="912"/>
          </a:xfrm>
        </p:grpSpPr>
        <p:pic>
          <p:nvPicPr>
            <p:cNvPr id="12317" name="Picture 6" descr="JenniferAniston60M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" y="3120"/>
              <a:ext cx="751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18" name="Text Box 7"/>
            <p:cNvSpPr txBox="1"/>
            <p:nvPr/>
          </p:nvSpPr>
          <p:spPr>
            <a:xfrm>
              <a:off x="960" y="3408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£68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49" name="Group 33"/>
          <p:cNvGrpSpPr/>
          <p:nvPr/>
        </p:nvGrpSpPr>
        <p:grpSpPr>
          <a:xfrm>
            <a:off x="228600" y="228600"/>
            <a:ext cx="2393950" cy="1447800"/>
            <a:chOff x="144" y="144"/>
            <a:chExt cx="1508" cy="912"/>
          </a:xfrm>
        </p:grpSpPr>
        <p:pic>
          <p:nvPicPr>
            <p:cNvPr id="12315" name="Picture 9" descr="OprahWinfrey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" y="144"/>
              <a:ext cx="751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16" name="Text Box 10"/>
            <p:cNvSpPr txBox="1"/>
            <p:nvPr/>
          </p:nvSpPr>
          <p:spPr>
            <a:xfrm>
              <a:off x="960" y="336"/>
              <a:ext cx="69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£1,688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7" name="Group 41"/>
          <p:cNvGrpSpPr/>
          <p:nvPr/>
        </p:nvGrpSpPr>
        <p:grpSpPr>
          <a:xfrm>
            <a:off x="5638800" y="1828800"/>
            <a:ext cx="2951163" cy="1409700"/>
            <a:chOff x="3552" y="1152"/>
            <a:chExt cx="1859" cy="888"/>
          </a:xfrm>
        </p:grpSpPr>
        <p:pic>
          <p:nvPicPr>
            <p:cNvPr id="12313" name="Picture 12" descr="AnneRobinson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52" y="1152"/>
              <a:ext cx="1392" cy="8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14" name="Text Box 13"/>
            <p:cNvSpPr txBox="1"/>
            <p:nvPr/>
          </p:nvSpPr>
          <p:spPr>
            <a:xfrm>
              <a:off x="4992" y="1440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6" name="Group 40"/>
          <p:cNvGrpSpPr/>
          <p:nvPr/>
        </p:nvGrpSpPr>
        <p:grpSpPr>
          <a:xfrm>
            <a:off x="2916238" y="3357563"/>
            <a:ext cx="1884362" cy="1447800"/>
            <a:chOff x="1824" y="3168"/>
            <a:chExt cx="1187" cy="912"/>
          </a:xfrm>
        </p:grpSpPr>
        <p:pic>
          <p:nvPicPr>
            <p:cNvPr id="12311" name="Picture 15" descr="JenniferLopez60M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24" y="3168"/>
              <a:ext cx="751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12" name="Text Box 16"/>
            <p:cNvSpPr txBox="1"/>
            <p:nvPr/>
          </p:nvSpPr>
          <p:spPr>
            <a:xfrm>
              <a:off x="2592" y="3456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£69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1" name="Group 35"/>
          <p:cNvGrpSpPr/>
          <p:nvPr/>
        </p:nvGrpSpPr>
        <p:grpSpPr>
          <a:xfrm>
            <a:off x="228600" y="3352800"/>
            <a:ext cx="2197100" cy="1447800"/>
            <a:chOff x="144" y="2112"/>
            <a:chExt cx="1384" cy="912"/>
          </a:xfrm>
        </p:grpSpPr>
        <p:pic>
          <p:nvPicPr>
            <p:cNvPr id="12309" name="Picture 18" descr="JKRawling600M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4" y="2112"/>
              <a:ext cx="752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10" name="Text Box 19"/>
            <p:cNvSpPr txBox="1"/>
            <p:nvPr/>
          </p:nvSpPr>
          <p:spPr>
            <a:xfrm>
              <a:off x="1008" y="2448"/>
              <a:ext cx="5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£560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5" name="Group 39"/>
          <p:cNvGrpSpPr/>
          <p:nvPr/>
        </p:nvGrpSpPr>
        <p:grpSpPr>
          <a:xfrm>
            <a:off x="2895600" y="1765300"/>
            <a:ext cx="1884363" cy="1447800"/>
            <a:chOff x="1824" y="2160"/>
            <a:chExt cx="1187" cy="912"/>
          </a:xfrm>
        </p:grpSpPr>
        <p:pic>
          <p:nvPicPr>
            <p:cNvPr id="12307" name="Picture 21" descr="JuliaRoberts80M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824" y="2160"/>
              <a:ext cx="751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08" name="Text Box 22"/>
            <p:cNvSpPr txBox="1"/>
            <p:nvPr/>
          </p:nvSpPr>
          <p:spPr>
            <a:xfrm>
              <a:off x="2592" y="2400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£85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3" name="Group 37"/>
          <p:cNvGrpSpPr/>
          <p:nvPr/>
        </p:nvGrpSpPr>
        <p:grpSpPr>
          <a:xfrm>
            <a:off x="250825" y="4941888"/>
            <a:ext cx="2044700" cy="1447800"/>
            <a:chOff x="1824" y="144"/>
            <a:chExt cx="1288" cy="912"/>
          </a:xfrm>
        </p:grpSpPr>
        <p:pic>
          <p:nvPicPr>
            <p:cNvPr id="12305" name="Picture 24" descr="Madonna200M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824" y="144"/>
              <a:ext cx="751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06" name="Text Box 25"/>
            <p:cNvSpPr txBox="1"/>
            <p:nvPr/>
          </p:nvSpPr>
          <p:spPr>
            <a:xfrm>
              <a:off x="2592" y="720"/>
              <a:ext cx="5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£300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9" name="Group 43"/>
          <p:cNvGrpSpPr/>
          <p:nvPr/>
        </p:nvGrpSpPr>
        <p:grpSpPr>
          <a:xfrm>
            <a:off x="2895600" y="165100"/>
            <a:ext cx="2044700" cy="1447800"/>
            <a:chOff x="1824" y="104"/>
            <a:chExt cx="1288" cy="912"/>
          </a:xfrm>
        </p:grpSpPr>
        <p:pic>
          <p:nvPicPr>
            <p:cNvPr id="12303" name="Picture 27" descr="MariahCarey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824" y="104"/>
              <a:ext cx="751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04" name="Text Box 28"/>
            <p:cNvSpPr txBox="1"/>
            <p:nvPr/>
          </p:nvSpPr>
          <p:spPr>
            <a:xfrm>
              <a:off x="2592" y="693"/>
              <a:ext cx="5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£135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0458" name="Group 42"/>
          <p:cNvGrpSpPr/>
          <p:nvPr/>
        </p:nvGrpSpPr>
        <p:grpSpPr>
          <a:xfrm>
            <a:off x="5715000" y="3429000"/>
            <a:ext cx="1571625" cy="1447800"/>
            <a:chOff x="3600" y="2160"/>
            <a:chExt cx="990" cy="912"/>
          </a:xfrm>
        </p:grpSpPr>
        <p:pic>
          <p:nvPicPr>
            <p:cNvPr id="12301" name="Picture 30" descr="ZacEfron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00" y="2160"/>
              <a:ext cx="560" cy="9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02" name="Text Box 31"/>
            <p:cNvSpPr txBox="1"/>
            <p:nvPr/>
          </p:nvSpPr>
          <p:spPr>
            <a:xfrm>
              <a:off x="4272" y="2496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12300" name="Text Box 32"/>
          <p:cNvSpPr txBox="1"/>
          <p:nvPr/>
        </p:nvSpPr>
        <p:spPr>
          <a:xfrm>
            <a:off x="4648200" y="152400"/>
            <a:ext cx="4264025" cy="1006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6000" b="1" dirty="0">
                <a:latin typeface="Trebuchet MS" panose="020B0603020202020204" pitchFamily="34" charset="0"/>
              </a:rPr>
              <a:t>Millionaires</a:t>
            </a:r>
            <a:endParaRPr lang="en-GB" altLang="en-US" sz="6000" b="1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dirty="0">
                <a:latin typeface="Trebuchet MS" panose="020B0603020202020204" pitchFamily="34" charset="0"/>
              </a:rPr>
              <a:t>Place value and ordering</a:t>
            </a:r>
            <a:endParaRPr lang="en-GB" altLang="en-US" dirty="0">
              <a:latin typeface="Trebuchet MS" panose="020B0603020202020204" pitchFamily="34" charset="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590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GB" altLang="en-US" u="sng" dirty="0">
                <a:latin typeface="Trebuchet MS" panose="020B0603020202020204" pitchFamily="34" charset="0"/>
              </a:rPr>
              <a:t>WALT:</a:t>
            </a:r>
            <a:endParaRPr lang="en-GB" altLang="en-US" u="sng" dirty="0">
              <a:latin typeface="Trebuchet MS" panose="020B0603020202020204" pitchFamily="34" charset="0"/>
            </a:endParaRPr>
          </a:p>
          <a:p>
            <a:pPr eaLnBrk="1" hangingPunct="1">
              <a:buNone/>
            </a:pPr>
            <a:r>
              <a:rPr lang="en-GB" altLang="en-US" dirty="0">
                <a:latin typeface="Trebuchet MS" panose="020B0603020202020204" pitchFamily="34" charset="0"/>
              </a:rPr>
              <a:t>Understand place value and use it to </a:t>
            </a:r>
            <a:endParaRPr lang="en-GB" altLang="en-US" dirty="0">
              <a:latin typeface="Trebuchet MS" panose="020B0603020202020204" pitchFamily="34" charset="0"/>
            </a:endParaRPr>
          </a:p>
          <a:p>
            <a:pPr eaLnBrk="1" hangingPunct="1">
              <a:buNone/>
            </a:pPr>
            <a:r>
              <a:rPr lang="en-GB" altLang="en-US" dirty="0">
                <a:latin typeface="Trebuchet MS" panose="020B0603020202020204" pitchFamily="34" charset="0"/>
              </a:rPr>
              <a:t>order numbers</a:t>
            </a:r>
            <a:endParaRPr lang="en-GB" altLang="en-US" dirty="0">
              <a:latin typeface="Trebuchet MS" panose="020B0603020202020204" pitchFamily="34" charset="0"/>
            </a:endParaRPr>
          </a:p>
        </p:txBody>
      </p:sp>
      <p:sp>
        <p:nvSpPr>
          <p:cNvPr id="13316" name="Text Box 4"/>
          <p:cNvSpPr txBox="1"/>
          <p:nvPr/>
        </p:nvSpPr>
        <p:spPr>
          <a:xfrm>
            <a:off x="738188" y="4076700"/>
            <a:ext cx="1763712" cy="15700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u="sng" dirty="0">
                <a:latin typeface="Trebuchet MS" panose="020B0603020202020204" pitchFamily="34" charset="0"/>
              </a:rPr>
              <a:t>Keywords: </a:t>
            </a:r>
            <a:endParaRPr lang="en-GB" altLang="en-US" sz="2400" u="sng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Place value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Ascending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Descending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539750" y="908050"/>
            <a:ext cx="7993063" cy="4894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What is the value of the underlined digit in each number?</a:t>
            </a: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5 </a:t>
            </a:r>
            <a:r>
              <a:rPr kumimoji="0" lang="en-GB" u="sng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76</a:t>
            </a: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11 0</a:t>
            </a:r>
            <a:r>
              <a:rPr kumimoji="0" lang="en-GB" u="sng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8</a:t>
            </a: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r>
              <a:rPr kumimoji="0" lang="en-GB" u="sng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59 661</a:t>
            </a: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17.</a:t>
            </a:r>
            <a:r>
              <a:rPr kumimoji="0" lang="en-GB" u="sng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9</a:t>
            </a: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4</a:t>
            </a: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3.1</a:t>
            </a:r>
            <a:r>
              <a:rPr kumimoji="0" lang="en-GB" u="sng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kern="1200" cap="none" spc="0" normalizeH="0" baseline="0" noProof="0" dirty="0"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12</a:t>
            </a: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indent="-457200" defTabSz="914400">
              <a:buClrTx/>
              <a:buSzTx/>
              <a:buFontTx/>
              <a:buAutoNum type="alphaLcParenBoth"/>
              <a:defRPr/>
            </a:pPr>
            <a:endParaRPr kumimoji="0" lang="en-GB" kern="1200" cap="none" spc="0" normalizeH="0" baseline="0" noProof="0" dirty="0"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dirty="0">
                <a:latin typeface="Trebuchet MS" panose="020B0603020202020204" pitchFamily="34" charset="0"/>
              </a:rPr>
              <a:t>Ordering</a:t>
            </a:r>
            <a:endParaRPr lang="en-GB" altLang="en-US" dirty="0">
              <a:latin typeface="Trebuchet MS" panose="020B06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8313" y="1341438"/>
            <a:ext cx="8351838" cy="41544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Knowing the value of each digit in a number can help us put them in order.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Put the following lists of numbers in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ascending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 order: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30 300     3033     3000     3003     2998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56 762     59 342     56 745     56 321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7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76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32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charRg st="132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78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charRg st="178" end="2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 txBox="1"/>
          <p:nvPr/>
        </p:nvSpPr>
        <p:spPr>
          <a:xfrm>
            <a:off x="706438" y="115888"/>
            <a:ext cx="7772400" cy="9366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3600" dirty="0">
                <a:solidFill>
                  <a:schemeClr val="tx2"/>
                </a:solidFill>
                <a:latin typeface="Trebuchet MS" panose="020B0603020202020204" pitchFamily="34" charset="0"/>
              </a:rPr>
              <a:t>Ordering Decimals</a:t>
            </a:r>
            <a:endParaRPr lang="en-GB" altLang="en-US" sz="36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0850" y="836613"/>
            <a:ext cx="8208963" cy="6370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Put the following numbers in </a:t>
            </a:r>
            <a:r>
              <a:rPr lang="en-GB" altLang="en-US" sz="2400" b="1" dirty="0">
                <a:latin typeface="Trebuchet MS" panose="020B0603020202020204" pitchFamily="34" charset="0"/>
              </a:rPr>
              <a:t>ascending</a:t>
            </a:r>
            <a:r>
              <a:rPr lang="en-GB" altLang="en-US" sz="2400" dirty="0">
                <a:latin typeface="Trebuchet MS" panose="020B0603020202020204" pitchFamily="34" charset="0"/>
              </a:rPr>
              <a:t> order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3.069     5.2     3.4     3.08     3.0901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Method 1: consider the value of the digits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3</a:t>
            </a:r>
            <a:r>
              <a:rPr lang="en-GB" altLang="en-US" sz="2400" dirty="0">
                <a:latin typeface="Trebuchet MS" panose="020B0603020202020204" pitchFamily="34" charset="0"/>
              </a:rPr>
              <a:t>.069     </a:t>
            </a:r>
            <a:r>
              <a:rPr lang="en-GB" altLang="en-US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5</a:t>
            </a:r>
            <a:r>
              <a:rPr lang="en-GB" altLang="en-US" sz="2400" dirty="0">
                <a:latin typeface="Trebuchet MS" panose="020B0603020202020204" pitchFamily="34" charset="0"/>
              </a:rPr>
              <a:t>.2     </a:t>
            </a:r>
            <a:r>
              <a:rPr lang="en-GB" altLang="en-US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3</a:t>
            </a:r>
            <a:r>
              <a:rPr lang="en-GB" altLang="en-US" sz="2400" dirty="0">
                <a:latin typeface="Trebuchet MS" panose="020B0603020202020204" pitchFamily="34" charset="0"/>
              </a:rPr>
              <a:t>.4     </a:t>
            </a:r>
            <a:r>
              <a:rPr lang="en-GB" altLang="en-US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3</a:t>
            </a:r>
            <a:r>
              <a:rPr lang="en-GB" altLang="en-US" sz="2400" dirty="0">
                <a:latin typeface="Trebuchet MS" panose="020B0603020202020204" pitchFamily="34" charset="0"/>
              </a:rPr>
              <a:t>.08     </a:t>
            </a:r>
            <a:r>
              <a:rPr lang="en-GB" altLang="en-US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3</a:t>
            </a:r>
            <a:r>
              <a:rPr lang="en-GB" altLang="en-US" sz="2400" dirty="0">
                <a:latin typeface="Trebuchet MS" panose="020B0603020202020204" pitchFamily="34" charset="0"/>
              </a:rPr>
              <a:t>.0901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We can see that 5.2 is the largest , but the rest of the numbers have 3 units… what can we do next?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3.</a:t>
            </a:r>
            <a:r>
              <a:rPr lang="en-GB" altLang="en-US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0</a:t>
            </a:r>
            <a:r>
              <a:rPr lang="en-GB" altLang="en-US" sz="2400" dirty="0">
                <a:latin typeface="Trebuchet MS" panose="020B0603020202020204" pitchFamily="34" charset="0"/>
              </a:rPr>
              <a:t>69     3.</a:t>
            </a:r>
            <a:r>
              <a:rPr lang="en-GB" altLang="en-US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4</a:t>
            </a:r>
            <a:r>
              <a:rPr lang="en-GB" altLang="en-US" sz="2400" dirty="0">
                <a:latin typeface="Trebuchet MS" panose="020B0603020202020204" pitchFamily="34" charset="0"/>
              </a:rPr>
              <a:t>     3.</a:t>
            </a:r>
            <a:r>
              <a:rPr lang="en-GB" altLang="en-US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0</a:t>
            </a:r>
            <a:r>
              <a:rPr lang="en-GB" altLang="en-US" sz="2400" dirty="0">
                <a:latin typeface="Trebuchet MS" panose="020B0603020202020204" pitchFamily="34" charset="0"/>
              </a:rPr>
              <a:t>8     3.</a:t>
            </a:r>
            <a:r>
              <a:rPr lang="en-GB" altLang="en-US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0</a:t>
            </a:r>
            <a:r>
              <a:rPr lang="en-GB" altLang="en-US" sz="2400" dirty="0">
                <a:latin typeface="Trebuchet MS" panose="020B0603020202020204" pitchFamily="34" charset="0"/>
              </a:rPr>
              <a:t>901     5.2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Look at the next digit along!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Keep repeating this process until all the numbers are in order.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89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89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33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charRg st="133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76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charRg st="176" end="2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77" end="3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charRg st="277" end="3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21" end="3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charRg st="321" end="3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51" end="4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charRg st="351" end="4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1"/>
          <p:cNvSpPr/>
          <p:nvPr/>
        </p:nvSpPr>
        <p:spPr>
          <a:xfrm>
            <a:off x="1187450" y="1484313"/>
            <a:ext cx="6913563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3.</a:t>
            </a:r>
            <a:r>
              <a:rPr lang="en-GB" altLang="en-US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0</a:t>
            </a:r>
            <a:r>
              <a:rPr lang="en-GB" altLang="en-US" sz="2400" dirty="0">
                <a:latin typeface="Trebuchet MS" panose="020B0603020202020204" pitchFamily="34" charset="0"/>
              </a:rPr>
              <a:t>69     3.</a:t>
            </a:r>
            <a:r>
              <a:rPr lang="en-GB" altLang="en-US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0</a:t>
            </a:r>
            <a:r>
              <a:rPr lang="en-GB" altLang="en-US" sz="2400" dirty="0">
                <a:latin typeface="Trebuchet MS" panose="020B0603020202020204" pitchFamily="34" charset="0"/>
              </a:rPr>
              <a:t>8     3.</a:t>
            </a:r>
            <a:r>
              <a:rPr lang="en-GB" altLang="en-US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0</a:t>
            </a:r>
            <a:r>
              <a:rPr lang="en-GB" altLang="en-US" sz="2400" dirty="0">
                <a:latin typeface="Trebuchet MS" panose="020B0603020202020204" pitchFamily="34" charset="0"/>
              </a:rPr>
              <a:t>901     3.4     5.2 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613" y="2565400"/>
            <a:ext cx="540067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3.0</a:t>
            </a:r>
            <a:r>
              <a:rPr lang="en-GB" altLang="en-US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6</a:t>
            </a:r>
            <a:r>
              <a:rPr lang="en-GB" altLang="en-US" sz="2400" dirty="0">
                <a:latin typeface="Trebuchet MS" panose="020B0603020202020204" pitchFamily="34" charset="0"/>
              </a:rPr>
              <a:t>9     3.0</a:t>
            </a:r>
            <a:r>
              <a:rPr lang="en-GB" altLang="en-US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8</a:t>
            </a:r>
            <a:r>
              <a:rPr lang="en-GB" altLang="en-US" sz="2400" dirty="0">
                <a:solidFill>
                  <a:srgbClr val="00B050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2400" dirty="0">
                <a:latin typeface="Trebuchet MS" panose="020B0603020202020204" pitchFamily="34" charset="0"/>
              </a:rPr>
              <a:t>    3.0</a:t>
            </a:r>
            <a:r>
              <a:rPr lang="en-GB" altLang="en-US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9</a:t>
            </a:r>
            <a:r>
              <a:rPr lang="en-GB" altLang="en-US" sz="2400" dirty="0">
                <a:latin typeface="Trebuchet MS" panose="020B0603020202020204" pitchFamily="34" charset="0"/>
              </a:rPr>
              <a:t>01     3.4     5.2 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9613" y="3573463"/>
            <a:ext cx="5400675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These are in order already… all done!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188" y="4781550"/>
            <a:ext cx="187325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Answer: 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22513" y="4784725"/>
            <a:ext cx="540067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3.069     3.08     3.0901     3.4     5.2 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1"/>
          <p:cNvSpPr/>
          <p:nvPr/>
        </p:nvSpPr>
        <p:spPr>
          <a:xfrm>
            <a:off x="468313" y="836613"/>
            <a:ext cx="7416800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Method 2: make all the decimals the same length so you can compare them easily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18435" name="Rectangle 2"/>
          <p:cNvSpPr/>
          <p:nvPr/>
        </p:nvSpPr>
        <p:spPr>
          <a:xfrm>
            <a:off x="900113" y="1989138"/>
            <a:ext cx="7343775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3.069     5.2     3.4     3.08     3.0901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5325" y="2819400"/>
            <a:ext cx="7343775" cy="267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Re-write them as a list…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3.069 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5.2    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3.4   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3.08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3.0901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4900" y="5732463"/>
            <a:ext cx="69342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This makes the decimal parts easier to compare!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5325" y="2819400"/>
            <a:ext cx="7343775" cy="267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Re-write them as a list…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3.069</a:t>
            </a:r>
            <a:r>
              <a:rPr lang="en-GB" altLang="en-US" sz="2400" dirty="0">
                <a:solidFill>
                  <a:srgbClr val="7030A0"/>
                </a:solidFill>
                <a:latin typeface="Trebuchet MS" panose="020B0603020202020204" pitchFamily="34" charset="0"/>
              </a:rPr>
              <a:t>0</a:t>
            </a:r>
            <a:r>
              <a:rPr lang="en-GB" altLang="en-US" sz="2400" dirty="0">
                <a:latin typeface="Trebuchet MS" panose="020B0603020202020204" pitchFamily="34" charset="0"/>
              </a:rPr>
              <a:t>    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5.2</a:t>
            </a:r>
            <a:r>
              <a:rPr lang="en-GB" altLang="en-US" sz="2400" dirty="0">
                <a:solidFill>
                  <a:srgbClr val="7030A0"/>
                </a:solidFill>
                <a:latin typeface="Trebuchet MS" panose="020B0603020202020204" pitchFamily="34" charset="0"/>
              </a:rPr>
              <a:t>000</a:t>
            </a:r>
            <a:r>
              <a:rPr lang="en-GB" altLang="en-US" sz="2400" dirty="0">
                <a:latin typeface="Trebuchet MS" panose="020B0603020202020204" pitchFamily="34" charset="0"/>
              </a:rPr>
              <a:t>    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3.4</a:t>
            </a:r>
            <a:r>
              <a:rPr lang="en-GB" altLang="en-US" sz="2400" dirty="0">
                <a:solidFill>
                  <a:srgbClr val="7030A0"/>
                </a:solidFill>
                <a:latin typeface="Trebuchet MS" panose="020B0603020202020204" pitchFamily="34" charset="0"/>
              </a:rPr>
              <a:t>000</a:t>
            </a:r>
            <a:r>
              <a:rPr lang="en-GB" altLang="en-US" sz="2400" dirty="0">
                <a:latin typeface="Trebuchet MS" panose="020B0603020202020204" pitchFamily="34" charset="0"/>
              </a:rPr>
              <a:t>   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3.08</a:t>
            </a:r>
            <a:r>
              <a:rPr lang="en-GB" altLang="en-US" sz="2400" dirty="0">
                <a:solidFill>
                  <a:srgbClr val="7030A0"/>
                </a:solidFill>
                <a:latin typeface="Trebuchet MS" panose="020B0603020202020204" pitchFamily="34" charset="0"/>
              </a:rPr>
              <a:t>00</a:t>
            </a:r>
            <a:r>
              <a:rPr lang="en-GB" altLang="en-US" sz="2400" dirty="0">
                <a:latin typeface="Trebuchet MS" panose="020B0603020202020204" pitchFamily="34" charset="0"/>
              </a:rPr>
              <a:t> 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	3.0901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9838" y="4005263"/>
            <a:ext cx="460851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solidFill>
                  <a:srgbClr val="7030A0"/>
                </a:solidFill>
                <a:latin typeface="Trebuchet MS" panose="020B0603020202020204" pitchFamily="34" charset="0"/>
              </a:rPr>
              <a:t>…then fill the gaps with zeros</a:t>
            </a:r>
            <a:endParaRPr lang="en-GB" altLang="en-US" sz="2400" dirty="0">
              <a:solidFill>
                <a:srgbClr val="7030A0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7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charRg st="27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charRg st="36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6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charRg st="46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55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charRg st="55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62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charRg st="62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7" name="Text Box 3"/>
          <p:cNvSpPr txBox="1"/>
          <p:nvPr/>
        </p:nvSpPr>
        <p:spPr>
          <a:xfrm rot="-2700000">
            <a:off x="3309938" y="1447800"/>
            <a:ext cx="8810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Units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48" name="Text Box 4"/>
          <p:cNvSpPr txBox="1"/>
          <p:nvPr/>
        </p:nvSpPr>
        <p:spPr>
          <a:xfrm rot="-2700000">
            <a:off x="2547938" y="1447800"/>
            <a:ext cx="8175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Tens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49" name="Text Box 5"/>
          <p:cNvSpPr txBox="1"/>
          <p:nvPr/>
        </p:nvSpPr>
        <p:spPr>
          <a:xfrm rot="-2700000">
            <a:off x="1674813" y="1219200"/>
            <a:ext cx="14668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Hundreds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50" name="Text Box 6"/>
          <p:cNvSpPr txBox="1"/>
          <p:nvPr/>
        </p:nvSpPr>
        <p:spPr>
          <a:xfrm rot="-2700000">
            <a:off x="838200" y="1258888"/>
            <a:ext cx="16017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Thousands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grpSp>
        <p:nvGrpSpPr>
          <p:cNvPr id="82956" name="Group 12"/>
          <p:cNvGrpSpPr/>
          <p:nvPr/>
        </p:nvGrpSpPr>
        <p:grpSpPr>
          <a:xfrm>
            <a:off x="914400" y="1905000"/>
            <a:ext cx="3048000" cy="3429000"/>
            <a:chOff x="576" y="1200"/>
            <a:chExt cx="1920" cy="1392"/>
          </a:xfrm>
        </p:grpSpPr>
        <p:sp>
          <p:nvSpPr>
            <p:cNvPr id="19480" name="Line 7"/>
            <p:cNvSpPr/>
            <p:nvPr/>
          </p:nvSpPr>
          <p:spPr>
            <a:xfrm>
              <a:off x="57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81" name="Line 8"/>
            <p:cNvSpPr/>
            <p:nvPr/>
          </p:nvSpPr>
          <p:spPr>
            <a:xfrm>
              <a:off x="105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82" name="Line 9"/>
            <p:cNvSpPr/>
            <p:nvPr/>
          </p:nvSpPr>
          <p:spPr>
            <a:xfrm>
              <a:off x="153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83" name="Line 10"/>
            <p:cNvSpPr/>
            <p:nvPr/>
          </p:nvSpPr>
          <p:spPr>
            <a:xfrm>
              <a:off x="201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84" name="Line 11"/>
            <p:cNvSpPr/>
            <p:nvPr/>
          </p:nvSpPr>
          <p:spPr>
            <a:xfrm>
              <a:off x="249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2957" name="Text Box 13"/>
          <p:cNvSpPr txBox="1"/>
          <p:nvPr/>
        </p:nvSpPr>
        <p:spPr>
          <a:xfrm>
            <a:off x="1812925" y="2249488"/>
            <a:ext cx="344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4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58" name="Text Box 14"/>
          <p:cNvSpPr txBox="1"/>
          <p:nvPr/>
        </p:nvSpPr>
        <p:spPr>
          <a:xfrm>
            <a:off x="2574925" y="2249488"/>
            <a:ext cx="344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0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59" name="Text Box 15"/>
          <p:cNvSpPr txBox="1"/>
          <p:nvPr/>
        </p:nvSpPr>
        <p:spPr>
          <a:xfrm>
            <a:off x="3413125" y="2286000"/>
            <a:ext cx="344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0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60" name="Text Box 16"/>
          <p:cNvSpPr txBox="1"/>
          <p:nvPr/>
        </p:nvSpPr>
        <p:spPr>
          <a:xfrm>
            <a:off x="1050925" y="2895600"/>
            <a:ext cx="344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5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63" name="Text Box 19"/>
          <p:cNvSpPr txBox="1"/>
          <p:nvPr/>
        </p:nvSpPr>
        <p:spPr>
          <a:xfrm>
            <a:off x="1736725" y="2895600"/>
            <a:ext cx="344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2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64" name="Text Box 20"/>
          <p:cNvSpPr txBox="1"/>
          <p:nvPr/>
        </p:nvSpPr>
        <p:spPr>
          <a:xfrm>
            <a:off x="2574925" y="2895600"/>
            <a:ext cx="344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8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65" name="Text Box 21"/>
          <p:cNvSpPr txBox="1"/>
          <p:nvPr/>
        </p:nvSpPr>
        <p:spPr>
          <a:xfrm>
            <a:off x="3336925" y="2895600"/>
            <a:ext cx="344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0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66" name="Text Box 22"/>
          <p:cNvSpPr txBox="1"/>
          <p:nvPr/>
        </p:nvSpPr>
        <p:spPr>
          <a:xfrm>
            <a:off x="4267200" y="2286000"/>
            <a:ext cx="20113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Four hundred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82967" name="Text Box 23"/>
          <p:cNvSpPr txBox="1"/>
          <p:nvPr/>
        </p:nvSpPr>
        <p:spPr>
          <a:xfrm>
            <a:off x="4191000" y="3063875"/>
            <a:ext cx="448786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Five thousand two hundred and</a:t>
            </a:r>
            <a:endParaRPr lang="en-GB" altLang="en-US" sz="2400" dirty="0">
              <a:latin typeface="Trebuchet MS" panose="020B0603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eighty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grpSp>
        <p:nvGrpSpPr>
          <p:cNvPr id="82975" name="Group 31"/>
          <p:cNvGrpSpPr/>
          <p:nvPr/>
        </p:nvGrpSpPr>
        <p:grpSpPr>
          <a:xfrm>
            <a:off x="2574925" y="3925888"/>
            <a:ext cx="1106488" cy="457200"/>
            <a:chOff x="1622" y="2473"/>
            <a:chExt cx="697" cy="288"/>
          </a:xfrm>
        </p:grpSpPr>
        <p:sp>
          <p:nvSpPr>
            <p:cNvPr id="19478" name="Text Box 24"/>
            <p:cNvSpPr txBox="1"/>
            <p:nvPr/>
          </p:nvSpPr>
          <p:spPr>
            <a:xfrm>
              <a:off x="1622" y="2473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19479" name="Text Box 25"/>
            <p:cNvSpPr txBox="1"/>
            <p:nvPr/>
          </p:nvSpPr>
          <p:spPr>
            <a:xfrm>
              <a:off x="2102" y="2473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1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82974" name="Group 30"/>
          <p:cNvGrpSpPr/>
          <p:nvPr/>
        </p:nvGrpSpPr>
        <p:grpSpPr>
          <a:xfrm>
            <a:off x="974725" y="4572000"/>
            <a:ext cx="2759075" cy="457200"/>
            <a:chOff x="614" y="2880"/>
            <a:chExt cx="1738" cy="288"/>
          </a:xfrm>
        </p:grpSpPr>
        <p:sp>
          <p:nvSpPr>
            <p:cNvPr id="19474" name="Text Box 26"/>
            <p:cNvSpPr txBox="1"/>
            <p:nvPr/>
          </p:nvSpPr>
          <p:spPr>
            <a:xfrm>
              <a:off x="614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19475" name="Text Box 27"/>
            <p:cNvSpPr txBox="1"/>
            <p:nvPr/>
          </p:nvSpPr>
          <p:spPr>
            <a:xfrm>
              <a:off x="1223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19476" name="Text Box 28"/>
            <p:cNvSpPr txBox="1"/>
            <p:nvPr/>
          </p:nvSpPr>
          <p:spPr>
            <a:xfrm>
              <a:off x="1655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7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19477" name="Text Box 29"/>
            <p:cNvSpPr txBox="1"/>
            <p:nvPr/>
          </p:nvSpPr>
          <p:spPr>
            <a:xfrm>
              <a:off x="2135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9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48" grpId="0"/>
      <p:bldP spid="82949" grpId="0"/>
      <p:bldP spid="82950" grpId="0"/>
      <p:bldP spid="82957" grpId="0"/>
      <p:bldP spid="82958" grpId="0"/>
      <p:bldP spid="82959" grpId="0"/>
      <p:bldP spid="82960" grpId="0"/>
      <p:bldP spid="82963" grpId="0"/>
      <p:bldP spid="82964" grpId="0"/>
      <p:bldP spid="82965" grpId="0"/>
      <p:bldP spid="82966" grpId="0"/>
      <p:bldP spid="8296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"/>
          <p:cNvSpPr txBox="1"/>
          <p:nvPr/>
        </p:nvSpPr>
        <p:spPr>
          <a:xfrm rot="-2700000">
            <a:off x="3309938" y="609600"/>
            <a:ext cx="8810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Units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0483" name="Text Box 3"/>
          <p:cNvSpPr txBox="1"/>
          <p:nvPr/>
        </p:nvSpPr>
        <p:spPr>
          <a:xfrm rot="-2700000">
            <a:off x="2547938" y="609600"/>
            <a:ext cx="8175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Tens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0484" name="Text Box 4"/>
          <p:cNvSpPr txBox="1"/>
          <p:nvPr/>
        </p:nvSpPr>
        <p:spPr>
          <a:xfrm rot="-2700000">
            <a:off x="1674813" y="381000"/>
            <a:ext cx="14668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Hundreds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0485" name="Text Box 5"/>
          <p:cNvSpPr txBox="1"/>
          <p:nvPr/>
        </p:nvSpPr>
        <p:spPr>
          <a:xfrm rot="-2700000">
            <a:off x="838200" y="420688"/>
            <a:ext cx="16017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Thousands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grpSp>
        <p:nvGrpSpPr>
          <p:cNvPr id="20486" name="Group 6"/>
          <p:cNvGrpSpPr/>
          <p:nvPr/>
        </p:nvGrpSpPr>
        <p:grpSpPr>
          <a:xfrm>
            <a:off x="914400" y="1066800"/>
            <a:ext cx="3048000" cy="3429000"/>
            <a:chOff x="576" y="1200"/>
            <a:chExt cx="1920" cy="1392"/>
          </a:xfrm>
        </p:grpSpPr>
        <p:sp>
          <p:nvSpPr>
            <p:cNvPr id="20531" name="Line 7"/>
            <p:cNvSpPr/>
            <p:nvPr/>
          </p:nvSpPr>
          <p:spPr>
            <a:xfrm>
              <a:off x="57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32" name="Line 8"/>
            <p:cNvSpPr/>
            <p:nvPr/>
          </p:nvSpPr>
          <p:spPr>
            <a:xfrm>
              <a:off x="105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33" name="Line 9"/>
            <p:cNvSpPr/>
            <p:nvPr/>
          </p:nvSpPr>
          <p:spPr>
            <a:xfrm>
              <a:off x="153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34" name="Line 10"/>
            <p:cNvSpPr/>
            <p:nvPr/>
          </p:nvSpPr>
          <p:spPr>
            <a:xfrm>
              <a:off x="201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35" name="Line 11"/>
            <p:cNvSpPr/>
            <p:nvPr/>
          </p:nvSpPr>
          <p:spPr>
            <a:xfrm>
              <a:off x="249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3998" name="Group 30"/>
          <p:cNvGrpSpPr/>
          <p:nvPr/>
        </p:nvGrpSpPr>
        <p:grpSpPr>
          <a:xfrm>
            <a:off x="1812925" y="1411288"/>
            <a:ext cx="1944688" cy="493712"/>
            <a:chOff x="1142" y="889"/>
            <a:chExt cx="1225" cy="311"/>
          </a:xfrm>
        </p:grpSpPr>
        <p:sp>
          <p:nvSpPr>
            <p:cNvPr id="20528" name="Text Box 12"/>
            <p:cNvSpPr txBox="1"/>
            <p:nvPr/>
          </p:nvSpPr>
          <p:spPr>
            <a:xfrm>
              <a:off x="1142" y="889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4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29" name="Text Box 13"/>
            <p:cNvSpPr txBox="1"/>
            <p:nvPr/>
          </p:nvSpPr>
          <p:spPr>
            <a:xfrm>
              <a:off x="1622" y="889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30" name="Text Box 14"/>
            <p:cNvSpPr txBox="1"/>
            <p:nvPr/>
          </p:nvSpPr>
          <p:spPr>
            <a:xfrm>
              <a:off x="2150" y="912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83997" name="Group 29"/>
          <p:cNvGrpSpPr/>
          <p:nvPr/>
        </p:nvGrpSpPr>
        <p:grpSpPr>
          <a:xfrm>
            <a:off x="1050925" y="2057400"/>
            <a:ext cx="2630488" cy="457200"/>
            <a:chOff x="662" y="1296"/>
            <a:chExt cx="1657" cy="288"/>
          </a:xfrm>
        </p:grpSpPr>
        <p:sp>
          <p:nvSpPr>
            <p:cNvPr id="20524" name="Text Box 15"/>
            <p:cNvSpPr txBox="1"/>
            <p:nvPr/>
          </p:nvSpPr>
          <p:spPr>
            <a:xfrm>
              <a:off x="662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25" name="Text Box 16"/>
            <p:cNvSpPr txBox="1"/>
            <p:nvPr/>
          </p:nvSpPr>
          <p:spPr>
            <a:xfrm>
              <a:off x="1094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26" name="Text Box 17"/>
            <p:cNvSpPr txBox="1"/>
            <p:nvPr/>
          </p:nvSpPr>
          <p:spPr>
            <a:xfrm>
              <a:off x="1622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8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27" name="Text Box 18"/>
            <p:cNvSpPr txBox="1"/>
            <p:nvPr/>
          </p:nvSpPr>
          <p:spPr>
            <a:xfrm>
              <a:off x="2102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83989" name="Group 21"/>
          <p:cNvGrpSpPr/>
          <p:nvPr/>
        </p:nvGrpSpPr>
        <p:grpSpPr>
          <a:xfrm>
            <a:off x="2574925" y="2590800"/>
            <a:ext cx="1106488" cy="457200"/>
            <a:chOff x="1622" y="2473"/>
            <a:chExt cx="697" cy="288"/>
          </a:xfrm>
        </p:grpSpPr>
        <p:sp>
          <p:nvSpPr>
            <p:cNvPr id="20522" name="Text Box 22"/>
            <p:cNvSpPr txBox="1"/>
            <p:nvPr/>
          </p:nvSpPr>
          <p:spPr>
            <a:xfrm>
              <a:off x="1622" y="2473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23" name="Text Box 23"/>
            <p:cNvSpPr txBox="1"/>
            <p:nvPr/>
          </p:nvSpPr>
          <p:spPr>
            <a:xfrm>
              <a:off x="2102" y="2473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1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83992" name="Group 24"/>
          <p:cNvGrpSpPr/>
          <p:nvPr/>
        </p:nvGrpSpPr>
        <p:grpSpPr>
          <a:xfrm>
            <a:off x="974725" y="3236913"/>
            <a:ext cx="2759075" cy="457200"/>
            <a:chOff x="614" y="2880"/>
            <a:chExt cx="1738" cy="288"/>
          </a:xfrm>
        </p:grpSpPr>
        <p:sp>
          <p:nvSpPr>
            <p:cNvPr id="20518" name="Text Box 25"/>
            <p:cNvSpPr txBox="1"/>
            <p:nvPr/>
          </p:nvSpPr>
          <p:spPr>
            <a:xfrm>
              <a:off x="614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19" name="Text Box 26"/>
            <p:cNvSpPr txBox="1"/>
            <p:nvPr/>
          </p:nvSpPr>
          <p:spPr>
            <a:xfrm>
              <a:off x="1223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20" name="Text Box 27"/>
            <p:cNvSpPr txBox="1"/>
            <p:nvPr/>
          </p:nvSpPr>
          <p:spPr>
            <a:xfrm>
              <a:off x="1655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7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21" name="Text Box 28"/>
            <p:cNvSpPr txBox="1"/>
            <p:nvPr/>
          </p:nvSpPr>
          <p:spPr>
            <a:xfrm>
              <a:off x="2135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9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20491" name="Text Box 31"/>
          <p:cNvSpPr txBox="1"/>
          <p:nvPr/>
        </p:nvSpPr>
        <p:spPr>
          <a:xfrm rot="-2700000">
            <a:off x="7543800" y="762000"/>
            <a:ext cx="8810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Units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0492" name="Text Box 32"/>
          <p:cNvSpPr txBox="1"/>
          <p:nvPr/>
        </p:nvSpPr>
        <p:spPr>
          <a:xfrm rot="-2700000">
            <a:off x="6781800" y="762000"/>
            <a:ext cx="8175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Tens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0493" name="Text Box 33"/>
          <p:cNvSpPr txBox="1"/>
          <p:nvPr/>
        </p:nvSpPr>
        <p:spPr>
          <a:xfrm rot="-2700000">
            <a:off x="5908675" y="533400"/>
            <a:ext cx="14668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Hundreds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0494" name="Text Box 34"/>
          <p:cNvSpPr txBox="1"/>
          <p:nvPr/>
        </p:nvSpPr>
        <p:spPr>
          <a:xfrm rot="-2700000">
            <a:off x="5072063" y="573088"/>
            <a:ext cx="16017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Thousands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  <p:grpSp>
        <p:nvGrpSpPr>
          <p:cNvPr id="20495" name="Group 35"/>
          <p:cNvGrpSpPr/>
          <p:nvPr/>
        </p:nvGrpSpPr>
        <p:grpSpPr>
          <a:xfrm>
            <a:off x="5148263" y="1219200"/>
            <a:ext cx="3048000" cy="3429000"/>
            <a:chOff x="576" y="1200"/>
            <a:chExt cx="1920" cy="1392"/>
          </a:xfrm>
        </p:grpSpPr>
        <p:sp>
          <p:nvSpPr>
            <p:cNvPr id="20513" name="Line 36"/>
            <p:cNvSpPr/>
            <p:nvPr/>
          </p:nvSpPr>
          <p:spPr>
            <a:xfrm>
              <a:off x="57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14" name="Line 37"/>
            <p:cNvSpPr/>
            <p:nvPr/>
          </p:nvSpPr>
          <p:spPr>
            <a:xfrm>
              <a:off x="105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15" name="Line 38"/>
            <p:cNvSpPr/>
            <p:nvPr/>
          </p:nvSpPr>
          <p:spPr>
            <a:xfrm>
              <a:off x="153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16" name="Line 39"/>
            <p:cNvSpPr/>
            <p:nvPr/>
          </p:nvSpPr>
          <p:spPr>
            <a:xfrm>
              <a:off x="201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17" name="Line 40"/>
            <p:cNvSpPr/>
            <p:nvPr/>
          </p:nvSpPr>
          <p:spPr>
            <a:xfrm>
              <a:off x="2496" y="1200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4009" name="Group 41"/>
          <p:cNvGrpSpPr/>
          <p:nvPr/>
        </p:nvGrpSpPr>
        <p:grpSpPr>
          <a:xfrm>
            <a:off x="6172200" y="2667000"/>
            <a:ext cx="1944688" cy="493713"/>
            <a:chOff x="1142" y="889"/>
            <a:chExt cx="1225" cy="311"/>
          </a:xfrm>
        </p:grpSpPr>
        <p:sp>
          <p:nvSpPr>
            <p:cNvPr id="20510" name="Text Box 42"/>
            <p:cNvSpPr txBox="1"/>
            <p:nvPr/>
          </p:nvSpPr>
          <p:spPr>
            <a:xfrm>
              <a:off x="1142" y="889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4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11" name="Text Box 43"/>
            <p:cNvSpPr txBox="1"/>
            <p:nvPr/>
          </p:nvSpPr>
          <p:spPr>
            <a:xfrm>
              <a:off x="1622" y="889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12" name="Text Box 44"/>
            <p:cNvSpPr txBox="1"/>
            <p:nvPr/>
          </p:nvSpPr>
          <p:spPr>
            <a:xfrm>
              <a:off x="2150" y="912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84013" name="Group 45"/>
          <p:cNvGrpSpPr/>
          <p:nvPr/>
        </p:nvGrpSpPr>
        <p:grpSpPr>
          <a:xfrm>
            <a:off x="5370513" y="1600200"/>
            <a:ext cx="2630487" cy="457200"/>
            <a:chOff x="662" y="1296"/>
            <a:chExt cx="1657" cy="288"/>
          </a:xfrm>
        </p:grpSpPr>
        <p:sp>
          <p:nvSpPr>
            <p:cNvPr id="20506" name="Text Box 46"/>
            <p:cNvSpPr txBox="1"/>
            <p:nvPr/>
          </p:nvSpPr>
          <p:spPr>
            <a:xfrm>
              <a:off x="662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07" name="Text Box 47"/>
            <p:cNvSpPr txBox="1"/>
            <p:nvPr/>
          </p:nvSpPr>
          <p:spPr>
            <a:xfrm>
              <a:off x="1094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08" name="Text Box 48"/>
            <p:cNvSpPr txBox="1"/>
            <p:nvPr/>
          </p:nvSpPr>
          <p:spPr>
            <a:xfrm>
              <a:off x="1622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8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09" name="Text Box 49"/>
            <p:cNvSpPr txBox="1"/>
            <p:nvPr/>
          </p:nvSpPr>
          <p:spPr>
            <a:xfrm>
              <a:off x="2102" y="1296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84018" name="Group 50"/>
          <p:cNvGrpSpPr/>
          <p:nvPr/>
        </p:nvGrpSpPr>
        <p:grpSpPr>
          <a:xfrm>
            <a:off x="6781800" y="3124200"/>
            <a:ext cx="1106488" cy="457200"/>
            <a:chOff x="1622" y="2473"/>
            <a:chExt cx="697" cy="288"/>
          </a:xfrm>
        </p:grpSpPr>
        <p:sp>
          <p:nvSpPr>
            <p:cNvPr id="20504" name="Text Box 51"/>
            <p:cNvSpPr txBox="1"/>
            <p:nvPr/>
          </p:nvSpPr>
          <p:spPr>
            <a:xfrm>
              <a:off x="1622" y="2473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05" name="Text Box 52"/>
            <p:cNvSpPr txBox="1"/>
            <p:nvPr/>
          </p:nvSpPr>
          <p:spPr>
            <a:xfrm>
              <a:off x="2102" y="2473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1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84021" name="Group 53"/>
          <p:cNvGrpSpPr/>
          <p:nvPr/>
        </p:nvGrpSpPr>
        <p:grpSpPr>
          <a:xfrm>
            <a:off x="5334000" y="2057400"/>
            <a:ext cx="2759075" cy="457200"/>
            <a:chOff x="614" y="2880"/>
            <a:chExt cx="1738" cy="288"/>
          </a:xfrm>
        </p:grpSpPr>
        <p:sp>
          <p:nvSpPr>
            <p:cNvPr id="20500" name="Text Box 54"/>
            <p:cNvSpPr txBox="1"/>
            <p:nvPr/>
          </p:nvSpPr>
          <p:spPr>
            <a:xfrm>
              <a:off x="614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01" name="Text Box 55"/>
            <p:cNvSpPr txBox="1"/>
            <p:nvPr/>
          </p:nvSpPr>
          <p:spPr>
            <a:xfrm>
              <a:off x="1223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2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02" name="Text Box 56"/>
            <p:cNvSpPr txBox="1"/>
            <p:nvPr/>
          </p:nvSpPr>
          <p:spPr>
            <a:xfrm>
              <a:off x="1655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7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  <p:sp>
          <p:nvSpPr>
            <p:cNvPr id="20503" name="Text Box 57"/>
            <p:cNvSpPr txBox="1"/>
            <p:nvPr/>
          </p:nvSpPr>
          <p:spPr>
            <a:xfrm>
              <a:off x="2135" y="2880"/>
              <a:ext cx="2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9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1684" name="Picture 4" descr="AnneRobinso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4450" y="2163763"/>
            <a:ext cx="6515100" cy="4160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685" name="Text Box 5"/>
          <p:cNvSpPr txBox="1"/>
          <p:nvPr/>
        </p:nvSpPr>
        <p:spPr>
          <a:xfrm>
            <a:off x="6784975" y="6256338"/>
            <a:ext cx="21748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Anne Robinson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5122" name="Group 66"/>
          <p:cNvGrpSpPr/>
          <p:nvPr/>
        </p:nvGrpSpPr>
        <p:grpSpPr>
          <a:xfrm>
            <a:off x="152400" y="228600"/>
            <a:ext cx="1506538" cy="2178050"/>
            <a:chOff x="96" y="144"/>
            <a:chExt cx="949" cy="1372"/>
          </a:xfrm>
        </p:grpSpPr>
        <p:pic>
          <p:nvPicPr>
            <p:cNvPr id="21535" name="Picture 44" descr="alan_sugar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6" y="144"/>
              <a:ext cx="949" cy="100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36" name="Text Box 55"/>
            <p:cNvSpPr txBox="1"/>
            <p:nvPr/>
          </p:nvSpPr>
          <p:spPr>
            <a:xfrm>
              <a:off x="134" y="1225"/>
              <a:ext cx="524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£770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23" name="Group 67"/>
          <p:cNvGrpSpPr/>
          <p:nvPr/>
        </p:nvGrpSpPr>
        <p:grpSpPr>
          <a:xfrm>
            <a:off x="1752600" y="228600"/>
            <a:ext cx="1506538" cy="2325688"/>
            <a:chOff x="1104" y="144"/>
            <a:chExt cx="949" cy="1465"/>
          </a:xfrm>
        </p:grpSpPr>
        <p:pic>
          <p:nvPicPr>
            <p:cNvPr id="21533" name="Picture 46" descr="JenniferAniston60M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4" y="144"/>
              <a:ext cx="949" cy="11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34" name="Text Box 56"/>
            <p:cNvSpPr txBox="1"/>
            <p:nvPr/>
          </p:nvSpPr>
          <p:spPr>
            <a:xfrm>
              <a:off x="1190" y="1321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£68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24" name="Group 68"/>
          <p:cNvGrpSpPr/>
          <p:nvPr/>
        </p:nvGrpSpPr>
        <p:grpSpPr>
          <a:xfrm>
            <a:off x="3429000" y="228600"/>
            <a:ext cx="1757363" cy="2630488"/>
            <a:chOff x="2160" y="144"/>
            <a:chExt cx="1107" cy="1657"/>
          </a:xfrm>
        </p:grpSpPr>
        <p:pic>
          <p:nvPicPr>
            <p:cNvPr id="21531" name="Picture 53" descr="OprahWinfrey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60" y="144"/>
              <a:ext cx="1107" cy="13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32" name="Text Box 57"/>
            <p:cNvSpPr txBox="1"/>
            <p:nvPr/>
          </p:nvSpPr>
          <p:spPr>
            <a:xfrm>
              <a:off x="2294" y="1513"/>
              <a:ext cx="69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£1,688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25" name="Group 69"/>
          <p:cNvGrpSpPr/>
          <p:nvPr/>
        </p:nvGrpSpPr>
        <p:grpSpPr>
          <a:xfrm>
            <a:off x="5257800" y="228600"/>
            <a:ext cx="2057400" cy="1716088"/>
            <a:chOff x="3312" y="144"/>
            <a:chExt cx="1296" cy="1081"/>
          </a:xfrm>
        </p:grpSpPr>
        <p:pic>
          <p:nvPicPr>
            <p:cNvPr id="21529" name="Picture 45" descr="AnneRobinson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12" y="144"/>
              <a:ext cx="1296" cy="82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30" name="Text Box 58"/>
            <p:cNvSpPr txBox="1"/>
            <p:nvPr/>
          </p:nvSpPr>
          <p:spPr>
            <a:xfrm>
              <a:off x="3590" y="937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28" name="Group 72"/>
          <p:cNvGrpSpPr/>
          <p:nvPr/>
        </p:nvGrpSpPr>
        <p:grpSpPr>
          <a:xfrm>
            <a:off x="1752600" y="4154488"/>
            <a:ext cx="1600200" cy="2436812"/>
            <a:chOff x="1104" y="2617"/>
            <a:chExt cx="1008" cy="1535"/>
          </a:xfrm>
        </p:grpSpPr>
        <p:pic>
          <p:nvPicPr>
            <p:cNvPr id="21527" name="Picture 47" descr="JenniferLopez60M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04" y="2928"/>
              <a:ext cx="1008" cy="122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28" name="Text Box 59"/>
            <p:cNvSpPr txBox="1"/>
            <p:nvPr/>
          </p:nvSpPr>
          <p:spPr>
            <a:xfrm>
              <a:off x="1286" y="2617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£69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29" name="Group 73"/>
          <p:cNvGrpSpPr/>
          <p:nvPr/>
        </p:nvGrpSpPr>
        <p:grpSpPr>
          <a:xfrm>
            <a:off x="3429000" y="4002088"/>
            <a:ext cx="1695450" cy="2627312"/>
            <a:chOff x="2160" y="2521"/>
            <a:chExt cx="1068" cy="1655"/>
          </a:xfrm>
        </p:grpSpPr>
        <p:pic>
          <p:nvPicPr>
            <p:cNvPr id="21525" name="Picture 48" descr="JKRawling600M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160" y="2880"/>
              <a:ext cx="1068" cy="129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26" name="Text Box 60"/>
            <p:cNvSpPr txBox="1"/>
            <p:nvPr/>
          </p:nvSpPr>
          <p:spPr>
            <a:xfrm>
              <a:off x="2342" y="2521"/>
              <a:ext cx="5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£560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26" name="Group 70"/>
          <p:cNvGrpSpPr/>
          <p:nvPr/>
        </p:nvGrpSpPr>
        <p:grpSpPr>
          <a:xfrm>
            <a:off x="7391400" y="228600"/>
            <a:ext cx="1568450" cy="2325688"/>
            <a:chOff x="4656" y="144"/>
            <a:chExt cx="988" cy="1465"/>
          </a:xfrm>
        </p:grpSpPr>
        <p:pic>
          <p:nvPicPr>
            <p:cNvPr id="21523" name="Picture 49" descr="JuliaRoberts80M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656" y="144"/>
              <a:ext cx="988" cy="120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24" name="Text Box 61"/>
            <p:cNvSpPr txBox="1"/>
            <p:nvPr/>
          </p:nvSpPr>
          <p:spPr>
            <a:xfrm>
              <a:off x="4886" y="1321"/>
              <a:ext cx="41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£85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31" name="Group 75"/>
          <p:cNvGrpSpPr/>
          <p:nvPr/>
        </p:nvGrpSpPr>
        <p:grpSpPr>
          <a:xfrm>
            <a:off x="6956425" y="3697288"/>
            <a:ext cx="2008188" cy="2932112"/>
            <a:chOff x="4382" y="2329"/>
            <a:chExt cx="1265" cy="1847"/>
          </a:xfrm>
        </p:grpSpPr>
        <p:pic>
          <p:nvPicPr>
            <p:cNvPr id="21521" name="Picture 50" descr="Madonna200M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82" y="2640"/>
              <a:ext cx="1265" cy="153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22" name="Text Box 62"/>
            <p:cNvSpPr txBox="1"/>
            <p:nvPr/>
          </p:nvSpPr>
          <p:spPr>
            <a:xfrm>
              <a:off x="4550" y="2329"/>
              <a:ext cx="5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£300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30" name="Group 74"/>
          <p:cNvGrpSpPr/>
          <p:nvPr/>
        </p:nvGrpSpPr>
        <p:grpSpPr>
          <a:xfrm>
            <a:off x="5181600" y="4154488"/>
            <a:ext cx="1663700" cy="2513012"/>
            <a:chOff x="3264" y="2617"/>
            <a:chExt cx="1048" cy="1583"/>
          </a:xfrm>
        </p:grpSpPr>
        <p:pic>
          <p:nvPicPr>
            <p:cNvPr id="21519" name="Picture 52" descr="MariahCarey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264" y="2928"/>
              <a:ext cx="1048" cy="127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20" name="Text Box 63"/>
            <p:cNvSpPr txBox="1"/>
            <p:nvPr/>
          </p:nvSpPr>
          <p:spPr>
            <a:xfrm>
              <a:off x="3494" y="2617"/>
              <a:ext cx="5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£135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127" name="Group 71"/>
          <p:cNvGrpSpPr/>
          <p:nvPr/>
        </p:nvGrpSpPr>
        <p:grpSpPr>
          <a:xfrm>
            <a:off x="152400" y="3621088"/>
            <a:ext cx="1533525" cy="2989262"/>
            <a:chOff x="96" y="2281"/>
            <a:chExt cx="966" cy="1883"/>
          </a:xfrm>
        </p:grpSpPr>
        <p:pic>
          <p:nvPicPr>
            <p:cNvPr id="21517" name="Picture 54" descr="ZacEfron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6" y="2592"/>
              <a:ext cx="966" cy="157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18" name="Text Box 64"/>
            <p:cNvSpPr txBox="1"/>
            <p:nvPr/>
          </p:nvSpPr>
          <p:spPr>
            <a:xfrm>
              <a:off x="278" y="2281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GB" altLang="en-US" sz="2400" dirty="0">
                  <a:latin typeface="Trebuchet MS" panose="020B0603020202020204" pitchFamily="34" charset="0"/>
                </a:rPr>
                <a:t>£6</a:t>
              </a:r>
              <a:endParaRPr lang="en-GB" altLang="en-US" sz="24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21516" name="Text Box 65"/>
          <p:cNvSpPr txBox="1"/>
          <p:nvPr/>
        </p:nvSpPr>
        <p:spPr>
          <a:xfrm>
            <a:off x="2193925" y="2719388"/>
            <a:ext cx="4264025" cy="1006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6000" b="1" dirty="0">
                <a:latin typeface="Trebuchet MS" panose="020B0603020202020204" pitchFamily="34" charset="0"/>
              </a:rPr>
              <a:t>Millionaires</a:t>
            </a:r>
            <a:endParaRPr lang="en-GB" altLang="en-US" sz="6000" b="1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2707" name="Picture 3" descr="JenniferAniston60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800" y="2133600"/>
            <a:ext cx="32004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2708" name="Text Box 4"/>
          <p:cNvSpPr txBox="1"/>
          <p:nvPr/>
        </p:nvSpPr>
        <p:spPr>
          <a:xfrm>
            <a:off x="6496050" y="5967413"/>
            <a:ext cx="24161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Jennifer Aniston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3731" name="Picture 3" descr="JKRawling600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800" y="2057400"/>
            <a:ext cx="32004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3732" name="Text Box 4"/>
          <p:cNvSpPr txBox="1"/>
          <p:nvPr/>
        </p:nvSpPr>
        <p:spPr>
          <a:xfrm>
            <a:off x="6424613" y="6040438"/>
            <a:ext cx="17557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J K Rowling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4755" name="Picture 3" descr="JuliaRoberts80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800" y="2057400"/>
            <a:ext cx="32004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4756" name="Text Box 4"/>
          <p:cNvSpPr txBox="1"/>
          <p:nvPr/>
        </p:nvSpPr>
        <p:spPr>
          <a:xfrm>
            <a:off x="6424613" y="5967413"/>
            <a:ext cx="19685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Julia Roberts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5779" name="Picture 3" descr="Madonna200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800" y="2057400"/>
            <a:ext cx="32004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5780" name="Text Box 4"/>
          <p:cNvSpPr txBox="1"/>
          <p:nvPr/>
        </p:nvSpPr>
        <p:spPr>
          <a:xfrm>
            <a:off x="6567488" y="5967413"/>
            <a:ext cx="13874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Madonna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6803" name="Picture 3" descr="MariahCare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800" y="2057400"/>
            <a:ext cx="32004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6804" name="Text Box 4"/>
          <p:cNvSpPr txBox="1"/>
          <p:nvPr/>
        </p:nvSpPr>
        <p:spPr>
          <a:xfrm>
            <a:off x="6424613" y="6040438"/>
            <a:ext cx="19653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Mariah Carey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7827" name="Picture 3" descr="OprahWinfre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1800" y="2057400"/>
            <a:ext cx="32004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7828" name="Text Box 4"/>
          <p:cNvSpPr txBox="1"/>
          <p:nvPr/>
        </p:nvSpPr>
        <p:spPr>
          <a:xfrm>
            <a:off x="6424613" y="5967413"/>
            <a:ext cx="21605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Oprah Winfrey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</a:rPr>
              <a:t>Who am I … ?</a:t>
            </a:r>
            <a:br>
              <a:rPr lang="en-GB" altLang="en-US" sz="3600" dirty="0">
                <a:latin typeface="Trebuchet MS" panose="020B0603020202020204" pitchFamily="34" charset="0"/>
              </a:rPr>
            </a:br>
            <a:r>
              <a:rPr lang="en-GB" altLang="en-US" sz="3600" dirty="0">
                <a:latin typeface="Trebuchet MS" panose="020B0603020202020204" pitchFamily="34" charset="0"/>
              </a:rPr>
              <a:t>How much money have I made… ?</a:t>
            </a:r>
            <a:endParaRPr lang="en-GB" altLang="en-US" sz="3600" dirty="0">
              <a:latin typeface="Trebuchet MS" panose="020B0603020202020204" pitchFamily="34" charset="0"/>
            </a:endParaRPr>
          </a:p>
        </p:txBody>
      </p:sp>
      <p:pic>
        <p:nvPicPr>
          <p:cNvPr id="78851" name="Picture 3" descr="ZacEfron"/>
          <p:cNvPicPr>
            <a:picLocks noChangeAspect="1"/>
          </p:cNvPicPr>
          <p:nvPr/>
        </p:nvPicPr>
        <p:blipFill>
          <a:blip r:embed="rId1"/>
          <a:srcRect b="10001"/>
          <a:stretch>
            <a:fillRect/>
          </a:stretch>
        </p:blipFill>
        <p:spPr>
          <a:xfrm>
            <a:off x="3200400" y="1828800"/>
            <a:ext cx="3173413" cy="464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8852" name="Text Box 4"/>
          <p:cNvSpPr txBox="1"/>
          <p:nvPr/>
        </p:nvSpPr>
        <p:spPr>
          <a:xfrm>
            <a:off x="6711950" y="6111875"/>
            <a:ext cx="148113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rebuchet MS" panose="020B0603020202020204" pitchFamily="34" charset="0"/>
              </a:rPr>
              <a:t>Zac Efron</a:t>
            </a:r>
            <a:endParaRPr lang="en-GB" altLang="en-US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2147</Words>
  <Application>WPS Presentation</Application>
  <PresentationFormat>On-screen Show (4:3)</PresentationFormat>
  <Paragraphs>280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Arial</vt:lpstr>
      <vt:lpstr>SimSun</vt:lpstr>
      <vt:lpstr>Wingdings</vt:lpstr>
      <vt:lpstr>Trebuchet MS</vt:lpstr>
      <vt:lpstr>Times New Roman</vt:lpstr>
      <vt:lpstr>微软雅黑</vt:lpstr>
      <vt:lpstr>Monospace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ECS</dc:creator>
  <cp:lastModifiedBy>mathssite.com</cp:lastModifiedBy>
  <cp:revision>92</cp:revision>
  <dcterms:created xsi:type="dcterms:W3CDTF">2019-04-11T16:53:05Z</dcterms:created>
  <dcterms:modified xsi:type="dcterms:W3CDTF">2019-04-11T16:53:05Z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